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16" autoAdjust="0"/>
    <p:restoredTop sz="94622" autoAdjust="0"/>
  </p:normalViewPr>
  <p:slideViewPr>
    <p:cSldViewPr>
      <p:cViewPr varScale="1">
        <p:scale>
          <a:sx n="62" d="100"/>
          <a:sy n="62" d="100"/>
        </p:scale>
        <p:origin x="61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7686" y="0"/>
            <a:ext cx="7230314" cy="10287000"/>
            <a:chOff x="0" y="0"/>
            <a:chExt cx="964041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309" r="29309"/>
            <a:stretch>
              <a:fillRect/>
            </a:stretch>
          </p:blipFill>
          <p:spPr>
            <a:xfrm>
              <a:off x="0" y="0"/>
              <a:ext cx="964041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73620" y="4737069"/>
            <a:ext cx="695409" cy="6954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206076" y="4869524"/>
            <a:ext cx="430499" cy="430499"/>
          </a:xfrm>
          <a:custGeom>
            <a:avLst/>
            <a:gdLst/>
            <a:ahLst/>
            <a:cxnLst/>
            <a:rect l="l" t="t" r="r" b="b"/>
            <a:pathLst>
              <a:path w="430499" h="430499">
                <a:moveTo>
                  <a:pt x="0" y="0"/>
                </a:moveTo>
                <a:lnTo>
                  <a:pt x="430498" y="0"/>
                </a:lnTo>
                <a:lnTo>
                  <a:pt x="430498" y="430499"/>
                </a:lnTo>
                <a:lnTo>
                  <a:pt x="0" y="430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73620" y="5748485"/>
            <a:ext cx="695409" cy="6954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09603" y="5856617"/>
            <a:ext cx="423445" cy="479146"/>
          </a:xfrm>
          <a:custGeom>
            <a:avLst/>
            <a:gdLst/>
            <a:ahLst/>
            <a:cxnLst/>
            <a:rect l="l" t="t" r="r" b="b"/>
            <a:pathLst>
              <a:path w="423445" h="479146">
                <a:moveTo>
                  <a:pt x="0" y="0"/>
                </a:moveTo>
                <a:lnTo>
                  <a:pt x="423444" y="0"/>
                </a:lnTo>
                <a:lnTo>
                  <a:pt x="423444" y="479145"/>
                </a:lnTo>
                <a:lnTo>
                  <a:pt x="0" y="479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073620" y="6891569"/>
            <a:ext cx="695409" cy="69540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rot="-10800000">
            <a:off x="1028700" y="4002447"/>
            <a:ext cx="231203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2244598" y="6961327"/>
            <a:ext cx="353453" cy="544822"/>
          </a:xfrm>
          <a:custGeom>
            <a:avLst/>
            <a:gdLst/>
            <a:ahLst/>
            <a:cxnLst/>
            <a:rect l="l" t="t" r="r" b="b"/>
            <a:pathLst>
              <a:path w="353453" h="544822">
                <a:moveTo>
                  <a:pt x="0" y="0"/>
                </a:moveTo>
                <a:lnTo>
                  <a:pt x="353454" y="0"/>
                </a:lnTo>
                <a:lnTo>
                  <a:pt x="353454" y="544823"/>
                </a:lnTo>
                <a:lnTo>
                  <a:pt x="0" y="544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700177"/>
            <a:ext cx="9100765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Aptos" panose="020B0004020202020204" pitchFamily="34" charset="0"/>
              </a:rPr>
              <a:t>The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87026" y="4944806"/>
            <a:ext cx="5536834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dirty="0">
                <a:solidFill>
                  <a:srgbClr val="000000"/>
                </a:solidFill>
                <a:latin typeface="Aptos" panose="020B0004020202020204" pitchFamily="34" charset="0"/>
              </a:rPr>
              <a:t>Subspace: hospitality sector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87026" y="5853490"/>
            <a:ext cx="6416070" cy="9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dirty="0">
                <a:solidFill>
                  <a:srgbClr val="000000"/>
                </a:solidFill>
                <a:latin typeface="Aptos" panose="020B0004020202020204" pitchFamily="34" charset="0"/>
              </a:rPr>
              <a:t>Target audience: hotel managers, HR directors, marketing directors, rooms directors, F&amp;B managers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87026" y="6929669"/>
            <a:ext cx="6056974" cy="216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 dirty="0">
                <a:solidFill>
                  <a:srgbClr val="000000"/>
                </a:solidFill>
                <a:latin typeface="Aptos" panose="020B0004020202020204" pitchFamily="34" charset="0"/>
              </a:rPr>
              <a:t>Statement: Hotel managers face the challenge of meeting business goals amidst COVID-19's demand fluctuations, seeking a solution that improves forecast accuracy, optimizes operational efficiency, prioritizes guest satisfaction, and delivers measurable improvements in key metrics.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863035" y="3420581"/>
            <a:ext cx="7156730" cy="4919711"/>
          </a:xfrm>
          <a:custGeom>
            <a:avLst/>
            <a:gdLst/>
            <a:ahLst/>
            <a:cxnLst/>
            <a:rect l="l" t="t" r="r" b="b"/>
            <a:pathLst>
              <a:path w="7156730" h="4919711">
                <a:moveTo>
                  <a:pt x="0" y="0"/>
                </a:moveTo>
                <a:lnTo>
                  <a:pt x="7156731" y="0"/>
                </a:lnTo>
                <a:lnTo>
                  <a:pt x="7156731" y="4919710"/>
                </a:lnTo>
                <a:lnTo>
                  <a:pt x="0" y="4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8" r="-253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24237" y="3420581"/>
            <a:ext cx="8608701" cy="4919711"/>
          </a:xfrm>
          <a:custGeom>
            <a:avLst/>
            <a:gdLst/>
            <a:ahLst/>
            <a:cxnLst/>
            <a:rect l="l" t="t" r="r" b="b"/>
            <a:pathLst>
              <a:path w="8608701" h="4919711">
                <a:moveTo>
                  <a:pt x="0" y="0"/>
                </a:moveTo>
                <a:lnTo>
                  <a:pt x="8608701" y="0"/>
                </a:lnTo>
                <a:lnTo>
                  <a:pt x="8608701" y="4919710"/>
                </a:lnTo>
                <a:lnTo>
                  <a:pt x="0" y="4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7" r="-2491" b="-290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737585" y="1499075"/>
            <a:ext cx="5959878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Market Segmentation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75969" y="2380292"/>
            <a:ext cx="3501144" cy="7304545"/>
          </a:xfrm>
          <a:custGeom>
            <a:avLst/>
            <a:gdLst/>
            <a:ahLst/>
            <a:cxnLst/>
            <a:rect l="l" t="t" r="r" b="b"/>
            <a:pathLst>
              <a:path w="3501144" h="7304545">
                <a:moveTo>
                  <a:pt x="0" y="0"/>
                </a:moveTo>
                <a:lnTo>
                  <a:pt x="3501144" y="0"/>
                </a:lnTo>
                <a:lnTo>
                  <a:pt x="3501144" y="7304545"/>
                </a:lnTo>
                <a:lnTo>
                  <a:pt x="0" y="7304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95118" y="2380292"/>
            <a:ext cx="3520774" cy="7304545"/>
          </a:xfrm>
          <a:custGeom>
            <a:avLst/>
            <a:gdLst/>
            <a:ahLst/>
            <a:cxnLst/>
            <a:rect l="l" t="t" r="r" b="b"/>
            <a:pathLst>
              <a:path w="3520774" h="7304545">
                <a:moveTo>
                  <a:pt x="0" y="0"/>
                </a:moveTo>
                <a:lnTo>
                  <a:pt x="3520773" y="0"/>
                </a:lnTo>
                <a:lnTo>
                  <a:pt x="3520773" y="7304545"/>
                </a:lnTo>
                <a:lnTo>
                  <a:pt x="0" y="730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92116" y="3161600"/>
            <a:ext cx="8218981" cy="5741931"/>
          </a:xfrm>
          <a:custGeom>
            <a:avLst/>
            <a:gdLst/>
            <a:ahLst/>
            <a:cxnLst/>
            <a:rect l="l" t="t" r="r" b="b"/>
            <a:pathLst>
              <a:path w="8218981" h="5741931">
                <a:moveTo>
                  <a:pt x="0" y="0"/>
                </a:moveTo>
                <a:lnTo>
                  <a:pt x="8218981" y="0"/>
                </a:lnTo>
                <a:lnTo>
                  <a:pt x="8218981" y="5741930"/>
                </a:lnTo>
                <a:lnTo>
                  <a:pt x="0" y="5741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737585" y="1499075"/>
            <a:ext cx="5959878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Guest Satisfaction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75969" y="2566988"/>
            <a:ext cx="10811776" cy="7021119"/>
          </a:xfrm>
          <a:custGeom>
            <a:avLst/>
            <a:gdLst/>
            <a:ahLst/>
            <a:cxnLst/>
            <a:rect l="l" t="t" r="r" b="b"/>
            <a:pathLst>
              <a:path w="10811776" h="7021119">
                <a:moveTo>
                  <a:pt x="0" y="0"/>
                </a:moveTo>
                <a:lnTo>
                  <a:pt x="10811776" y="0"/>
                </a:lnTo>
                <a:lnTo>
                  <a:pt x="10811776" y="7021119"/>
                </a:lnTo>
                <a:lnTo>
                  <a:pt x="0" y="7021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368745" y="2521326"/>
            <a:ext cx="3439221" cy="7066781"/>
          </a:xfrm>
          <a:custGeom>
            <a:avLst/>
            <a:gdLst/>
            <a:ahLst/>
            <a:cxnLst/>
            <a:rect l="l" t="t" r="r" b="b"/>
            <a:pathLst>
              <a:path w="3439221" h="7066781">
                <a:moveTo>
                  <a:pt x="0" y="0"/>
                </a:moveTo>
                <a:lnTo>
                  <a:pt x="3439221" y="0"/>
                </a:lnTo>
                <a:lnTo>
                  <a:pt x="3439221" y="7066781"/>
                </a:lnTo>
                <a:lnTo>
                  <a:pt x="0" y="70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4790" y="1499075"/>
            <a:ext cx="6952674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Human Resource Management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781871" y="2316870"/>
            <a:ext cx="3362129" cy="6941430"/>
          </a:xfrm>
          <a:custGeom>
            <a:avLst/>
            <a:gdLst/>
            <a:ahLst/>
            <a:cxnLst/>
            <a:rect l="l" t="t" r="r" b="b"/>
            <a:pathLst>
              <a:path w="3362129" h="6941430">
                <a:moveTo>
                  <a:pt x="0" y="0"/>
                </a:moveTo>
                <a:lnTo>
                  <a:pt x="3362129" y="0"/>
                </a:lnTo>
                <a:lnTo>
                  <a:pt x="3362129" y="6941430"/>
                </a:lnTo>
                <a:lnTo>
                  <a:pt x="0" y="694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01175" y="3178551"/>
            <a:ext cx="8099188" cy="5352751"/>
          </a:xfrm>
          <a:custGeom>
            <a:avLst/>
            <a:gdLst/>
            <a:ahLst/>
            <a:cxnLst/>
            <a:rect l="l" t="t" r="r" b="b"/>
            <a:pathLst>
              <a:path w="8099188" h="5352751">
                <a:moveTo>
                  <a:pt x="0" y="0"/>
                </a:moveTo>
                <a:lnTo>
                  <a:pt x="8099188" y="0"/>
                </a:lnTo>
                <a:lnTo>
                  <a:pt x="8099188" y="5352750"/>
                </a:lnTo>
                <a:lnTo>
                  <a:pt x="0" y="53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744790" y="1499075"/>
            <a:ext cx="695267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Human Resource Management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75969" y="2316870"/>
            <a:ext cx="3348033" cy="7021119"/>
          </a:xfrm>
          <a:custGeom>
            <a:avLst/>
            <a:gdLst/>
            <a:ahLst/>
            <a:cxnLst/>
            <a:rect l="l" t="t" r="r" b="b"/>
            <a:pathLst>
              <a:path w="3348033" h="7021119">
                <a:moveTo>
                  <a:pt x="0" y="0"/>
                </a:moveTo>
                <a:lnTo>
                  <a:pt x="3348033" y="0"/>
                </a:lnTo>
                <a:lnTo>
                  <a:pt x="3348033" y="7021119"/>
                </a:lnTo>
                <a:lnTo>
                  <a:pt x="0" y="7021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75969" y="2729436"/>
            <a:ext cx="9710151" cy="6403496"/>
          </a:xfrm>
          <a:custGeom>
            <a:avLst/>
            <a:gdLst/>
            <a:ahLst/>
            <a:cxnLst/>
            <a:rect l="l" t="t" r="r" b="b"/>
            <a:pathLst>
              <a:path w="9710151" h="6403496">
                <a:moveTo>
                  <a:pt x="0" y="0"/>
                </a:moveTo>
                <a:lnTo>
                  <a:pt x="9710151" y="0"/>
                </a:lnTo>
                <a:lnTo>
                  <a:pt x="9710151" y="6403497"/>
                </a:lnTo>
                <a:lnTo>
                  <a:pt x="0" y="640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267120" y="2697649"/>
            <a:ext cx="3151200" cy="6467071"/>
          </a:xfrm>
          <a:custGeom>
            <a:avLst/>
            <a:gdLst/>
            <a:ahLst/>
            <a:cxnLst/>
            <a:rect l="l" t="t" r="r" b="b"/>
            <a:pathLst>
              <a:path w="3151200" h="6467071">
                <a:moveTo>
                  <a:pt x="0" y="0"/>
                </a:moveTo>
                <a:lnTo>
                  <a:pt x="3151200" y="0"/>
                </a:lnTo>
                <a:lnTo>
                  <a:pt x="3151200" y="6467071"/>
                </a:lnTo>
                <a:lnTo>
                  <a:pt x="0" y="6467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4790" y="1499075"/>
            <a:ext cx="6952674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Inventory Management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114800" cy="10287000"/>
            <a:chOff x="0" y="0"/>
            <a:chExt cx="10837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3733" cy="2709333"/>
            </a:xfrm>
            <a:custGeom>
              <a:avLst/>
              <a:gdLst/>
              <a:ahLst/>
              <a:cxnLst/>
              <a:rect l="l" t="t" r="r" b="b"/>
              <a:pathLst>
                <a:path w="1083733" h="2709333">
                  <a:moveTo>
                    <a:pt x="0" y="0"/>
                  </a:moveTo>
                  <a:lnTo>
                    <a:pt x="1083733" y="0"/>
                  </a:lnTo>
                  <a:lnTo>
                    <a:pt x="10837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37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59559" y="4359726"/>
            <a:ext cx="716888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174" y="0"/>
            <a:ext cx="7225652" cy="10287000"/>
            <a:chOff x="0" y="0"/>
            <a:chExt cx="96342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723" r="25723"/>
            <a:stretch>
              <a:fillRect/>
            </a:stretch>
          </p:blipFill>
          <p:spPr>
            <a:xfrm>
              <a:off x="0" y="0"/>
              <a:ext cx="963420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-111841"/>
            <a:ext cx="1290174" cy="10529321"/>
            <a:chOff x="0" y="0"/>
            <a:chExt cx="121020" cy="9876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020" cy="987664"/>
            </a:xfrm>
            <a:custGeom>
              <a:avLst/>
              <a:gdLst/>
              <a:ahLst/>
              <a:cxnLst/>
              <a:rect l="l" t="t" r="r" b="b"/>
              <a:pathLst>
                <a:path w="121020" h="987664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1020" cy="102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17705" y="2383926"/>
            <a:ext cx="4884708" cy="3411454"/>
            <a:chOff x="0" y="0"/>
            <a:chExt cx="458192" cy="319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8192" cy="319999"/>
            </a:xfrm>
            <a:custGeom>
              <a:avLst/>
              <a:gdLst/>
              <a:ahLst/>
              <a:cxnLst/>
              <a:rect l="l" t="t" r="r" b="b"/>
              <a:pathLst>
                <a:path w="458192" h="319999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58192" cy="358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78995" y="2622715"/>
            <a:ext cx="487147" cy="2933875"/>
            <a:chOff x="0" y="0"/>
            <a:chExt cx="45695" cy="2752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95" cy="275201"/>
            </a:xfrm>
            <a:custGeom>
              <a:avLst/>
              <a:gdLst/>
              <a:ahLst/>
              <a:cxnLst/>
              <a:rect l="l" t="t" r="r" b="b"/>
              <a:pathLst>
                <a:path w="45695" h="275201">
                  <a:moveTo>
                    <a:pt x="0" y="0"/>
                  </a:moveTo>
                  <a:lnTo>
                    <a:pt x="45695" y="0"/>
                  </a:lnTo>
                  <a:lnTo>
                    <a:pt x="45695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5695" cy="31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15104913" y="9521377"/>
            <a:ext cx="549872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3917705" y="2965703"/>
            <a:ext cx="9161290" cy="174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>
                <a:solidFill>
                  <a:srgbClr val="000000"/>
                </a:solidFill>
                <a:latin typeface="Aptos" panose="020B0004020202020204" pitchFamily="34" charset="0"/>
              </a:rPr>
              <a:t>ADAPTIVE OPERATIONAL STRATEGIES: LEVERAGING DESIGN THINKING DURING A PANDEMIC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28700" y="2355751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2516920"/>
            <a:ext cx="4313008" cy="6929515"/>
          </a:xfrm>
          <a:custGeom>
            <a:avLst/>
            <a:gdLst/>
            <a:ahLst/>
            <a:cxnLst/>
            <a:rect l="l" t="t" r="r" b="b"/>
            <a:pathLst>
              <a:path w="4313008" h="6929515">
                <a:moveTo>
                  <a:pt x="0" y="0"/>
                </a:moveTo>
                <a:lnTo>
                  <a:pt x="4313008" y="0"/>
                </a:lnTo>
                <a:lnTo>
                  <a:pt x="4313008" y="6929515"/>
                </a:lnTo>
                <a:lnTo>
                  <a:pt x="0" y="692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59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62050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Aptos" panose="020B0004020202020204" pitchFamily="34" charset="0"/>
              </a:rPr>
              <a:t>Persona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7141" y="4002930"/>
            <a:ext cx="856750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Aptos" panose="020B0004020202020204" pitchFamily="34" charset="0"/>
              </a:rPr>
              <a:t>Hotel Manager: Alex Thompson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4363" y="4403615"/>
            <a:ext cx="8567504" cy="30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endParaRPr dirty="0">
              <a:latin typeface="Aptos" panose="020B0004020202020204" pitchFamily="34" charset="0"/>
            </a:endParaRP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Age: 40, with over 10 years in the hospitality industry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Management Style: Collaborative and hands-on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Needs: Achieving business goals, efficient operations, staff coordination, reliable software, and positive guest feedback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Pain Points: Staff turnover, negative reviews, new technology 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7667" y="244706"/>
            <a:ext cx="3765284" cy="37652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0278" y="647317"/>
            <a:ext cx="2960061" cy="29600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92111" y="6359244"/>
            <a:ext cx="19072221" cy="4205501"/>
            <a:chOff x="0" y="0"/>
            <a:chExt cx="5023136" cy="11076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23136" cy="1107622"/>
            </a:xfrm>
            <a:custGeom>
              <a:avLst/>
              <a:gdLst/>
              <a:ahLst/>
              <a:cxnLst/>
              <a:rect l="l" t="t" r="r" b="b"/>
              <a:pathLst>
                <a:path w="5023136" h="1107622">
                  <a:moveTo>
                    <a:pt x="0" y="0"/>
                  </a:moveTo>
                  <a:lnTo>
                    <a:pt x="5023136" y="0"/>
                  </a:lnTo>
                  <a:lnTo>
                    <a:pt x="5023136" y="1107622"/>
                  </a:lnTo>
                  <a:lnTo>
                    <a:pt x="0" y="1107622"/>
                  </a:lnTo>
                  <a:close/>
                </a:path>
              </a:pathLst>
            </a:custGeom>
            <a:solidFill>
              <a:srgbClr val="FFCE08">
                <a:alpha val="6862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23136" cy="1145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8830309" y="4009990"/>
            <a:ext cx="0" cy="98700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151148" y="4976158"/>
            <a:ext cx="11985704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2445034" y="5659960"/>
            <a:ext cx="1402137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14430738" y="5659960"/>
            <a:ext cx="1402137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6440269" y="5659960"/>
            <a:ext cx="1402137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10435503" y="5659960"/>
            <a:ext cx="1402137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2760658" y="6359244"/>
            <a:ext cx="814963" cy="81496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556" tIns="55556" rIns="55556" bIns="555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37010" y="6359244"/>
            <a:ext cx="814963" cy="81496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556" tIns="55556" rIns="55556" bIns="555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29090" y="6359244"/>
            <a:ext cx="814963" cy="81496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556" tIns="55556" rIns="55556" bIns="555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21170" y="6359244"/>
            <a:ext cx="814963" cy="8149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556" tIns="55556" rIns="55556" bIns="555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0854867" y="6535216"/>
            <a:ext cx="563408" cy="463019"/>
          </a:xfrm>
          <a:custGeom>
            <a:avLst/>
            <a:gdLst/>
            <a:ahLst/>
            <a:cxnLst/>
            <a:rect l="l" t="t" r="r" b="b"/>
            <a:pathLst>
              <a:path w="563408" h="463019">
                <a:moveTo>
                  <a:pt x="0" y="0"/>
                </a:moveTo>
                <a:lnTo>
                  <a:pt x="563409" y="0"/>
                </a:lnTo>
                <a:lnTo>
                  <a:pt x="563409" y="463019"/>
                </a:lnTo>
                <a:lnTo>
                  <a:pt x="0" y="46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803374" y="6416437"/>
            <a:ext cx="729530" cy="608246"/>
          </a:xfrm>
          <a:custGeom>
            <a:avLst/>
            <a:gdLst/>
            <a:ahLst/>
            <a:cxnLst/>
            <a:rect l="l" t="t" r="r" b="b"/>
            <a:pathLst>
              <a:path w="729530" h="608246">
                <a:moveTo>
                  <a:pt x="0" y="0"/>
                </a:moveTo>
                <a:lnTo>
                  <a:pt x="729530" y="0"/>
                </a:lnTo>
                <a:lnTo>
                  <a:pt x="729530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995621" y="6416437"/>
            <a:ext cx="428294" cy="682540"/>
          </a:xfrm>
          <a:custGeom>
            <a:avLst/>
            <a:gdLst/>
            <a:ahLst/>
            <a:cxnLst/>
            <a:rect l="l" t="t" r="r" b="b"/>
            <a:pathLst>
              <a:path w="428294" h="682540">
                <a:moveTo>
                  <a:pt x="0" y="0"/>
                </a:moveTo>
                <a:lnTo>
                  <a:pt x="428294" y="0"/>
                </a:lnTo>
                <a:lnTo>
                  <a:pt x="428294" y="682540"/>
                </a:lnTo>
                <a:lnTo>
                  <a:pt x="0" y="682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624710" y="6599539"/>
            <a:ext cx="1007883" cy="425143"/>
          </a:xfrm>
          <a:custGeom>
            <a:avLst/>
            <a:gdLst/>
            <a:ahLst/>
            <a:cxnLst/>
            <a:rect l="l" t="t" r="r" b="b"/>
            <a:pathLst>
              <a:path w="1007883" h="425143">
                <a:moveTo>
                  <a:pt x="0" y="0"/>
                </a:moveTo>
                <a:lnTo>
                  <a:pt x="1007883" y="0"/>
                </a:lnTo>
                <a:lnTo>
                  <a:pt x="1007883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>
            <a:off x="5636699" y="2102590"/>
            <a:ext cx="1511238" cy="80526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7405917" y="1763734"/>
            <a:ext cx="2875208" cy="72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000000"/>
                </a:solidFill>
                <a:latin typeface="Aptos" panose="020B0004020202020204" pitchFamily="34" charset="0"/>
              </a:rPr>
              <a:t>Understanding Alex Thompson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8179" y="7380916"/>
            <a:ext cx="3775847" cy="3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843" dirty="0">
                <a:solidFill>
                  <a:srgbClr val="000000"/>
                </a:solidFill>
                <a:latin typeface="Aptos" panose="020B0004020202020204" pitchFamily="34" charset="0"/>
              </a:rPr>
              <a:t>THINK &amp; FEEL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85893" y="7380916"/>
            <a:ext cx="3510887" cy="3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843" dirty="0">
                <a:solidFill>
                  <a:srgbClr val="000000"/>
                </a:solidFill>
                <a:latin typeface="Aptos" panose="020B0004020202020204" pitchFamily="34" charset="0"/>
              </a:rPr>
              <a:t>HEAR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77978" y="7380916"/>
            <a:ext cx="3107656" cy="3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843" dirty="0">
                <a:solidFill>
                  <a:srgbClr val="000000"/>
                </a:solidFill>
                <a:latin typeface="Aptos" panose="020B0004020202020204" pitchFamily="34" charset="0"/>
              </a:rPr>
              <a:t>SAY &amp; DO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82744" y="7380916"/>
            <a:ext cx="3107656" cy="3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843" dirty="0">
                <a:solidFill>
                  <a:srgbClr val="000000"/>
                </a:solidFill>
                <a:latin typeface="Aptos" panose="020B0004020202020204" pitchFamily="34" charset="0"/>
              </a:rPr>
              <a:t>SEE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8179" y="8026384"/>
            <a:ext cx="3672557" cy="14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Alex is focused on efficiency and guest satisfaction, with concerns over staff retention and the hotel's reputation.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356671" y="8026384"/>
            <a:ext cx="4098492" cy="177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He listens to his team's insights and embraces commendations for his proactive management, yet is attuned to their worries about unpredictable schedules.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55163" y="8026384"/>
            <a:ext cx="3672557" cy="14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Alex's day is filled with fluctuating hotel activity, with a keen eye on peak times that test operational limits.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53655" y="8026384"/>
            <a:ext cx="3672557" cy="177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Advocates for leveraging tech to boost service quality and stresses the critical nature of staff preparedness and guest feedback.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2017876" y="434555"/>
            <a:ext cx="3746916" cy="3746916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Aptos" panose="020B0004020202020204" pitchFamily="34" charset="0"/>
                </a:rPr>
                <a:t>Gains</a:t>
              </a: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Reaching </a:t>
              </a:r>
              <a:r>
                <a:rPr lang="en-US" sz="2000" dirty="0" err="1">
                  <a:solidFill>
                    <a:srgbClr val="000000"/>
                  </a:solidFill>
                  <a:latin typeface="Aptos" panose="020B0004020202020204" pitchFamily="34" charset="0"/>
                </a:rPr>
                <a:t>businss</a:t>
              </a: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 goals</a:t>
              </a: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Seamless operational flow </a:t>
              </a: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Improving guest satisfaction scores 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891918" y="434555"/>
            <a:ext cx="3746916" cy="3746916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Aptos" panose="020B0004020202020204" pitchFamily="34" charset="0"/>
                </a:rPr>
                <a:t>Pains</a:t>
              </a: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Unpredictable demand </a:t>
              </a: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Handling guest expectations</a:t>
              </a: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Aptos" panose="020B0004020202020204" pitchFamily="34" charset="0"/>
                </a:rPr>
                <a:t>Struggling to meet business goals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10662656" y="2135754"/>
            <a:ext cx="1511238" cy="80526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33502" y="2738905"/>
            <a:ext cx="5020996" cy="4809190"/>
            <a:chOff x="0" y="0"/>
            <a:chExt cx="812800" cy="778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78513"/>
            </a:xfrm>
            <a:custGeom>
              <a:avLst/>
              <a:gdLst/>
              <a:ahLst/>
              <a:cxnLst/>
              <a:rect l="l" t="t" r="r" b="b"/>
              <a:pathLst>
                <a:path w="812800" h="778513">
                  <a:moveTo>
                    <a:pt x="406400" y="0"/>
                  </a:moveTo>
                  <a:cubicBezTo>
                    <a:pt x="181951" y="0"/>
                    <a:pt x="0" y="174276"/>
                    <a:pt x="0" y="389256"/>
                  </a:cubicBezTo>
                  <a:cubicBezTo>
                    <a:pt x="0" y="604237"/>
                    <a:pt x="181951" y="778513"/>
                    <a:pt x="406400" y="778513"/>
                  </a:cubicBezTo>
                  <a:cubicBezTo>
                    <a:pt x="630849" y="778513"/>
                    <a:pt x="812800" y="604237"/>
                    <a:pt x="812800" y="389256"/>
                  </a:cubicBezTo>
                  <a:cubicBezTo>
                    <a:pt x="812800" y="17427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4886"/>
              <a:ext cx="660400" cy="670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924000" y="3533888"/>
            <a:ext cx="1149798" cy="190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911920" y="4334577"/>
            <a:ext cx="4464159" cy="258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9"/>
              </a:lnSpc>
            </a:pPr>
            <a:r>
              <a:rPr lang="en-US" sz="6699" b="1" dirty="0">
                <a:solidFill>
                  <a:srgbClr val="000000"/>
                </a:solidFill>
                <a:latin typeface="Aptos" panose="020B0004020202020204" pitchFamily="34" charset="0"/>
              </a:rPr>
              <a:t>Alex's </a:t>
            </a:r>
          </a:p>
          <a:p>
            <a:pPr algn="ctr">
              <a:lnSpc>
                <a:spcPts val="6699"/>
              </a:lnSpc>
            </a:pPr>
            <a:r>
              <a:rPr lang="en-US" sz="6699" b="1" dirty="0">
                <a:solidFill>
                  <a:srgbClr val="000000"/>
                </a:solidFill>
                <a:latin typeface="Aptos" panose="020B0004020202020204" pitchFamily="34" charset="0"/>
              </a:rPr>
              <a:t>Needs</a:t>
            </a:r>
          </a:p>
          <a:p>
            <a:pPr algn="ctr">
              <a:lnSpc>
                <a:spcPts val="6699"/>
              </a:lnSpc>
            </a:pPr>
            <a:endParaRPr lang="en-US" sz="6699" b="1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090919" y="1265808"/>
            <a:ext cx="3926605" cy="392660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135408" y="6829402"/>
            <a:ext cx="1914636" cy="190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2958656" y="5283821"/>
            <a:ext cx="3926605" cy="39266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90919" y="5331695"/>
            <a:ext cx="3926605" cy="392660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943733" y="6977594"/>
            <a:ext cx="1358366" cy="190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284135" y="3555278"/>
            <a:ext cx="1773059" cy="190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12958656" y="1195292"/>
            <a:ext cx="3926605" cy="39266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169573" y="2700026"/>
            <a:ext cx="1789688" cy="1874911"/>
          </a:xfrm>
          <a:custGeom>
            <a:avLst/>
            <a:gdLst/>
            <a:ahLst/>
            <a:cxnLst/>
            <a:rect l="l" t="t" r="r" b="b"/>
            <a:pathLst>
              <a:path w="1789688" h="1874911">
                <a:moveTo>
                  <a:pt x="0" y="0"/>
                </a:moveTo>
                <a:lnTo>
                  <a:pt x="1789688" y="0"/>
                </a:lnTo>
                <a:lnTo>
                  <a:pt x="1789688" y="1874911"/>
                </a:lnTo>
                <a:lnTo>
                  <a:pt x="0" y="187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3189965" y="1915801"/>
            <a:ext cx="1769296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119" dirty="0">
                <a:solidFill>
                  <a:srgbClr val="000000"/>
                </a:solidFill>
                <a:latin typeface="Aptos" panose="020B0004020202020204" pitchFamily="34" charset="0"/>
              </a:rPr>
              <a:t>KPIs</a:t>
            </a:r>
          </a:p>
        </p:txBody>
      </p:sp>
      <p:sp>
        <p:nvSpPr>
          <p:cNvPr id="25" name="Freeform 25"/>
          <p:cNvSpPr/>
          <p:nvPr/>
        </p:nvSpPr>
        <p:spPr>
          <a:xfrm>
            <a:off x="3128391" y="6810583"/>
            <a:ext cx="1892445" cy="1892445"/>
          </a:xfrm>
          <a:custGeom>
            <a:avLst/>
            <a:gdLst/>
            <a:ahLst/>
            <a:cxnLst/>
            <a:rect l="l" t="t" r="r" b="b"/>
            <a:pathLst>
              <a:path w="1892445" h="1892445">
                <a:moveTo>
                  <a:pt x="0" y="0"/>
                </a:moveTo>
                <a:lnTo>
                  <a:pt x="1892445" y="0"/>
                </a:lnTo>
                <a:lnTo>
                  <a:pt x="1892445" y="1892445"/>
                </a:lnTo>
                <a:lnTo>
                  <a:pt x="0" y="189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743175" y="5893008"/>
            <a:ext cx="2622093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119" dirty="0">
                <a:solidFill>
                  <a:srgbClr val="000000"/>
                </a:solidFill>
                <a:latin typeface="Aptos" panose="020B0004020202020204" pitchFamily="34" charset="0"/>
              </a:rPr>
              <a:t>Forecast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915426" y="2655775"/>
            <a:ext cx="2013064" cy="2085122"/>
          </a:xfrm>
          <a:custGeom>
            <a:avLst/>
            <a:gdLst/>
            <a:ahLst/>
            <a:cxnLst/>
            <a:rect l="l" t="t" r="r" b="b"/>
            <a:pathLst>
              <a:path w="2013064" h="2085122">
                <a:moveTo>
                  <a:pt x="0" y="0"/>
                </a:moveTo>
                <a:lnTo>
                  <a:pt x="2013064" y="0"/>
                </a:lnTo>
                <a:lnTo>
                  <a:pt x="2013064" y="2085121"/>
                </a:lnTo>
                <a:lnTo>
                  <a:pt x="0" y="2085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13245186" y="1915801"/>
            <a:ext cx="335354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119" dirty="0">
                <a:solidFill>
                  <a:srgbClr val="000000"/>
                </a:solidFill>
                <a:latin typeface="Aptos" panose="020B0004020202020204" pitchFamily="34" charset="0"/>
              </a:rPr>
              <a:t>Customers</a:t>
            </a:r>
          </a:p>
        </p:txBody>
      </p:sp>
      <p:sp>
        <p:nvSpPr>
          <p:cNvPr id="29" name="Freeform 29"/>
          <p:cNvSpPr/>
          <p:nvPr/>
        </p:nvSpPr>
        <p:spPr>
          <a:xfrm>
            <a:off x="15289685" y="7186668"/>
            <a:ext cx="1052046" cy="1052046"/>
          </a:xfrm>
          <a:custGeom>
            <a:avLst/>
            <a:gdLst/>
            <a:ahLst/>
            <a:cxnLst/>
            <a:rect l="l" t="t" r="r" b="b"/>
            <a:pathLst>
              <a:path w="1052046" h="1052046">
                <a:moveTo>
                  <a:pt x="0" y="0"/>
                </a:moveTo>
                <a:lnTo>
                  <a:pt x="1052047" y="0"/>
                </a:lnTo>
                <a:lnTo>
                  <a:pt x="1052047" y="1052047"/>
                </a:lnTo>
                <a:lnTo>
                  <a:pt x="0" y="105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411766" y="7274897"/>
            <a:ext cx="1682857" cy="963818"/>
          </a:xfrm>
          <a:custGeom>
            <a:avLst/>
            <a:gdLst/>
            <a:ahLst/>
            <a:cxnLst/>
            <a:rect l="l" t="t" r="r" b="b"/>
            <a:pathLst>
              <a:path w="1682857" h="963818">
                <a:moveTo>
                  <a:pt x="0" y="0"/>
                </a:moveTo>
                <a:lnTo>
                  <a:pt x="1682857" y="0"/>
                </a:lnTo>
                <a:lnTo>
                  <a:pt x="1682857" y="963818"/>
                </a:lnTo>
                <a:lnTo>
                  <a:pt x="0" y="963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411766" y="6011918"/>
            <a:ext cx="3019931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spc="-119" dirty="0">
                <a:solidFill>
                  <a:srgbClr val="000000"/>
                </a:solidFill>
                <a:latin typeface="Aptos" panose="020B0004020202020204" pitchFamily="34" charset="0"/>
              </a:rPr>
              <a:t>Resource Allocation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5032" y="0"/>
            <a:ext cx="943597" cy="10287000"/>
            <a:chOff x="0" y="0"/>
            <a:chExt cx="1378431" cy="15027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8431" cy="15027520"/>
            </a:xfrm>
            <a:custGeom>
              <a:avLst/>
              <a:gdLst/>
              <a:ahLst/>
              <a:cxnLst/>
              <a:rect l="l" t="t" r="r" b="b"/>
              <a:pathLst>
                <a:path w="1378431" h="15027520">
                  <a:moveTo>
                    <a:pt x="0" y="0"/>
                  </a:moveTo>
                  <a:lnTo>
                    <a:pt x="1378431" y="0"/>
                  </a:lnTo>
                  <a:lnTo>
                    <a:pt x="1378431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78431" cy="15065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7085032" cy="10287000"/>
            <a:chOff x="0" y="0"/>
            <a:chExt cx="9446709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7056" r="27056"/>
            <a:stretch>
              <a:fillRect/>
            </a:stretch>
          </p:blipFill>
          <p:spPr>
            <a:xfrm>
              <a:off x="0" y="0"/>
              <a:ext cx="9446709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157702" y="3043653"/>
            <a:ext cx="798256" cy="7982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57702" y="5414907"/>
            <a:ext cx="798256" cy="7982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57702" y="7639048"/>
            <a:ext cx="798256" cy="7982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8267133" y="2380417"/>
            <a:ext cx="31194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4273013" y="1129467"/>
            <a:ext cx="11419606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How might AI help?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84381" y="3242439"/>
            <a:ext cx="408372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 b="1" dirty="0">
                <a:solidFill>
                  <a:srgbClr val="000000"/>
                </a:solidFill>
                <a:latin typeface="Aptos" panose="020B0004020202020204" pitchFamily="34" charset="0"/>
              </a:rPr>
              <a:t>AI INTENTS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84381" y="5613693"/>
            <a:ext cx="408372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 b="1" dirty="0">
                <a:solidFill>
                  <a:srgbClr val="000000"/>
                </a:solidFill>
                <a:latin typeface="Aptos" panose="020B0004020202020204" pitchFamily="34" charset="0"/>
              </a:rPr>
              <a:t>AI DATA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71503" y="7788459"/>
            <a:ext cx="5477860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 b="1" dirty="0">
                <a:solidFill>
                  <a:srgbClr val="000000"/>
                </a:solidFill>
                <a:latin typeface="Aptos" panose="020B0004020202020204" pitchFamily="34" charset="0"/>
              </a:rPr>
              <a:t>BIG IDEA VIGNETTES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84381" y="3833623"/>
            <a:ext cx="7508237" cy="10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Demand forecasting, customer satisfaction monitoring, KPI tracking and revenue forecasting, intelligent recommendations for staff scheduling and inventory management.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4381" y="6204878"/>
            <a:ext cx="9388212" cy="69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External Data: COVID-19, travelling, tourism activity, etc.</a:t>
            </a:r>
          </a:p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Internal Data: occupancy and revenue reports, productivity, inventory reports, etc.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84381" y="8399204"/>
            <a:ext cx="7508237" cy="14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Intelligent Operational Management: </a:t>
            </a:r>
          </a:p>
          <a:p>
            <a:pPr marL="431799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KPI tracking</a:t>
            </a:r>
          </a:p>
          <a:p>
            <a:pPr marL="431799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Demand Forecasting</a:t>
            </a:r>
          </a:p>
          <a:p>
            <a:pPr marL="431799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Aptos" panose="020B0004020202020204" pitchFamily="34" charset="0"/>
              </a:rPr>
              <a:t>Dynamic Staff Allocation &amp; Inventory Management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1591" y="3282289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>
                <a:solidFill>
                  <a:srgbClr val="FFFFFF"/>
                </a:solidFill>
                <a:latin typeface="Archivo Black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1591" y="5653543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>
                <a:solidFill>
                  <a:srgbClr val="FFFFFF"/>
                </a:solidFill>
                <a:latin typeface="Archivo Black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1591" y="7877683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>
                <a:solidFill>
                  <a:srgbClr val="FFFFFF"/>
                </a:solidFill>
                <a:latin typeface="Archivo Black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112" cy="101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4947269" y="3130491"/>
            <a:ext cx="231203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896043" y="6133454"/>
            <a:ext cx="3083098" cy="2275887"/>
          </a:xfrm>
          <a:custGeom>
            <a:avLst/>
            <a:gdLst/>
            <a:ahLst/>
            <a:cxnLst/>
            <a:rect l="l" t="t" r="r" b="b"/>
            <a:pathLst>
              <a:path w="3083098" h="2275887">
                <a:moveTo>
                  <a:pt x="0" y="0"/>
                </a:moveTo>
                <a:lnTo>
                  <a:pt x="3083099" y="0"/>
                </a:lnTo>
                <a:lnTo>
                  <a:pt x="3083099" y="2275887"/>
                </a:lnTo>
                <a:lnTo>
                  <a:pt x="0" y="227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2041465"/>
            <a:ext cx="8115300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Hill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4313567"/>
            <a:ext cx="8115300" cy="295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Aptos" panose="020B0004020202020204" pitchFamily="34" charset="0"/>
              </a:rPr>
              <a:t>Hotel managers can utilize AI-based intelligent operational management to track KPI achievement status, forecast market demand, and effectively manage staffing and inventory, thereby achieving optimal operational efficiency and enhancing both guest and employee satisfaction.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850022" y="2426076"/>
            <a:ext cx="3119383" cy="6463722"/>
          </a:xfrm>
          <a:custGeom>
            <a:avLst/>
            <a:gdLst/>
            <a:ahLst/>
            <a:cxnLst/>
            <a:rect l="l" t="t" r="r" b="b"/>
            <a:pathLst>
              <a:path w="3119383" h="6463722">
                <a:moveTo>
                  <a:pt x="0" y="0"/>
                </a:moveTo>
                <a:lnTo>
                  <a:pt x="3119384" y="0"/>
                </a:lnTo>
                <a:lnTo>
                  <a:pt x="3119384" y="6463722"/>
                </a:lnTo>
                <a:lnTo>
                  <a:pt x="0" y="646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58875" y="2426076"/>
            <a:ext cx="11110147" cy="6809754"/>
          </a:xfrm>
          <a:custGeom>
            <a:avLst/>
            <a:gdLst/>
            <a:ahLst/>
            <a:cxnLst/>
            <a:rect l="l" t="t" r="r" b="b"/>
            <a:pathLst>
              <a:path w="11110147" h="6809754">
                <a:moveTo>
                  <a:pt x="0" y="0"/>
                </a:moveTo>
                <a:lnTo>
                  <a:pt x="11110147" y="0"/>
                </a:lnTo>
                <a:lnTo>
                  <a:pt x="11110147" y="6809754"/>
                </a:lnTo>
                <a:lnTo>
                  <a:pt x="0" y="6809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737585" y="1499075"/>
            <a:ext cx="5959878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Customized 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175969" y="1900564"/>
            <a:ext cx="32861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5400000">
            <a:off x="-4256613" y="4236248"/>
            <a:ext cx="10287000" cy="1814505"/>
            <a:chOff x="0" y="0"/>
            <a:chExt cx="2709333" cy="4778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477894"/>
            </a:xfrm>
            <a:custGeom>
              <a:avLst/>
              <a:gdLst/>
              <a:ahLst/>
              <a:cxnLst/>
              <a:rect l="l" t="t" r="r" b="b"/>
              <a:pathLst>
                <a:path w="2709333" h="477894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199834" y="2776864"/>
            <a:ext cx="3283430" cy="6877671"/>
          </a:xfrm>
          <a:custGeom>
            <a:avLst/>
            <a:gdLst/>
            <a:ahLst/>
            <a:cxnLst/>
            <a:rect l="l" t="t" r="r" b="b"/>
            <a:pathLst>
              <a:path w="3283430" h="6877671">
                <a:moveTo>
                  <a:pt x="0" y="0"/>
                </a:moveTo>
                <a:lnTo>
                  <a:pt x="3283431" y="0"/>
                </a:lnTo>
                <a:lnTo>
                  <a:pt x="3283431" y="6877670"/>
                </a:lnTo>
                <a:lnTo>
                  <a:pt x="0" y="6877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9107" y="2776864"/>
            <a:ext cx="10480260" cy="6877671"/>
          </a:xfrm>
          <a:custGeom>
            <a:avLst/>
            <a:gdLst/>
            <a:ahLst/>
            <a:cxnLst/>
            <a:rect l="l" t="t" r="r" b="b"/>
            <a:pathLst>
              <a:path w="10480260" h="6877671">
                <a:moveTo>
                  <a:pt x="0" y="0"/>
                </a:moveTo>
                <a:lnTo>
                  <a:pt x="10480260" y="0"/>
                </a:lnTo>
                <a:lnTo>
                  <a:pt x="10480260" y="6877670"/>
                </a:lnTo>
                <a:lnTo>
                  <a:pt x="0" y="687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75969" y="697337"/>
            <a:ext cx="1005219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Aptos" panose="020B0004020202020204" pitchFamily="34" charset="0"/>
              </a:rPr>
              <a:t>Prototypes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137763" y="2102226"/>
            <a:ext cx="155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737585" y="1499075"/>
            <a:ext cx="595987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Aptos" panose="020B0004020202020204" pitchFamily="34" charset="0"/>
              </a:rPr>
              <a:t>Demand Forecasting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397</Words>
  <Application>Microsoft Office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Aptos</vt:lpstr>
      <vt:lpstr>Archivo Black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4-Intelligent Operational Management System for the Hospitality Industry</dc:title>
  <dc:creator>Vidit Suri</dc:creator>
  <cp:lastModifiedBy>Vidit Suri</cp:lastModifiedBy>
  <cp:revision>6</cp:revision>
  <dcterms:created xsi:type="dcterms:W3CDTF">2006-08-16T00:00:00Z</dcterms:created>
  <dcterms:modified xsi:type="dcterms:W3CDTF">2024-04-24T03:36:02Z</dcterms:modified>
  <dc:identifier>DAF9dnMkieo</dc:identifier>
</cp:coreProperties>
</file>